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2" r:id="rId2"/>
    <p:sldId id="342" r:id="rId3"/>
    <p:sldId id="409" r:id="rId4"/>
    <p:sldId id="325" r:id="rId5"/>
    <p:sldId id="258" r:id="rId6"/>
    <p:sldId id="332" r:id="rId7"/>
    <p:sldId id="333" r:id="rId8"/>
    <p:sldId id="291" r:id="rId9"/>
    <p:sldId id="286" r:id="rId10"/>
    <p:sldId id="295" r:id="rId11"/>
    <p:sldId id="306" r:id="rId12"/>
    <p:sldId id="302" r:id="rId13"/>
    <p:sldId id="307" r:id="rId14"/>
    <p:sldId id="294" r:id="rId15"/>
    <p:sldId id="308" r:id="rId16"/>
    <p:sldId id="297" r:id="rId17"/>
    <p:sldId id="410" r:id="rId18"/>
    <p:sldId id="411" r:id="rId19"/>
    <p:sldId id="412" r:id="rId20"/>
    <p:sldId id="313" r:id="rId21"/>
    <p:sldId id="31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D1A1"/>
    <a:srgbClr val="FC611F"/>
    <a:srgbClr val="172F40"/>
    <a:srgbClr val="807F79"/>
    <a:srgbClr val="6CC047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 autoAdjust="0"/>
    <p:restoredTop sz="96226" autoAdjust="0"/>
  </p:normalViewPr>
  <p:slideViewPr>
    <p:cSldViewPr>
      <p:cViewPr varScale="1">
        <p:scale>
          <a:sx n="106" d="100"/>
          <a:sy n="106" d="100"/>
        </p:scale>
        <p:origin x="76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9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3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914354"/>
              <a:endParaRPr lang="zh-CN" altLang="en-US" sz="1867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271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2017/2/20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第四季 </a:t>
            </a:r>
            <a:r>
              <a:rPr lang="en-US" altLang="zh-CN" sz="2400" dirty="0" err="1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</p:spTree>
    <p:extLst>
      <p:ext uri="{BB962C8B-B14F-4D97-AF65-F5344CB8AC3E}">
        <p14:creationId xmlns:p14="http://schemas.microsoft.com/office/powerpoint/2010/main" val="20595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 b="-1"/>
          <a:stretch/>
        </p:blipFill>
        <p:spPr bwMode="auto">
          <a:xfrm>
            <a:off x="0" y="0"/>
            <a:ext cx="12192000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90481" y="5575456"/>
            <a:ext cx="401103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功能分支工作流</a:t>
            </a:r>
          </a:p>
        </p:txBody>
      </p:sp>
    </p:spTree>
    <p:extLst>
      <p:ext uri="{BB962C8B-B14F-4D97-AF65-F5344CB8AC3E}">
        <p14:creationId xmlns:p14="http://schemas.microsoft.com/office/powerpoint/2010/main" val="68916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邀请同学或同事，把他们加到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仓库，成为协作者；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跟同学或同事一起练习功能分支工作流；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308979" y="164230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功能分支工作流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8" name="Picture 2" descr="https://enterprise.github.com/assets/aws/aws-animation-teaser-large-5ac827d7617d87a2c90d5094773516f2b882ab8abe654bbc30f4ba816bfba51c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/>
          <a:stretch/>
        </p:blipFill>
        <p:spPr bwMode="auto">
          <a:xfrm>
            <a:off x="5951984" y="1985169"/>
            <a:ext cx="5518484" cy="30963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006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0" b="16842"/>
          <a:stretch/>
        </p:blipFill>
        <p:spPr>
          <a:xfrm>
            <a:off x="0" y="-27385"/>
            <a:ext cx="12192000" cy="51487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80984" y="5575456"/>
            <a:ext cx="363003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 err="1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Gitflow</a:t>
            </a:r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工作流</a:t>
            </a:r>
          </a:p>
        </p:txBody>
      </p:sp>
    </p:spTree>
    <p:extLst>
      <p:ext uri="{BB962C8B-B14F-4D97-AF65-F5344CB8AC3E}">
        <p14:creationId xmlns:p14="http://schemas.microsoft.com/office/powerpoint/2010/main" val="39115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090114" cy="2554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邀请同学或同事，把他们加到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仓库，成为协作者；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跟同学或同事一起练习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Gitfolw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工作流；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452063" y="1642309"/>
            <a:ext cx="2771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Gitflow</a:t>
            </a:r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2283" t="12215" r="32283" b="6618"/>
          <a:stretch/>
        </p:blipFill>
        <p:spPr>
          <a:xfrm>
            <a:off x="6240016" y="1834612"/>
            <a:ext cx="4104456" cy="3967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060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18101"/>
          <a:stretch/>
        </p:blipFill>
        <p:spPr bwMode="auto">
          <a:xfrm>
            <a:off x="0" y="-2738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279764" y="5575456"/>
            <a:ext cx="363246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Forking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工作流</a:t>
            </a:r>
          </a:p>
        </p:txBody>
      </p:sp>
    </p:spTree>
    <p:extLst>
      <p:ext uri="{BB962C8B-B14F-4D97-AF65-F5344CB8AC3E}">
        <p14:creationId xmlns:p14="http://schemas.microsoft.com/office/powerpoint/2010/main" val="30573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276872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参考课程视频，向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wangding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/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Pull Request &lt;your name.md&gt;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邀请同学或同事，跟同学或同事一起练习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Forking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工作流；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451740" y="1371503"/>
            <a:ext cx="277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Forking </a:t>
            </a:r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Picture 2" descr="https://enterprise.github.com/assets/aws/jetpack-octocat-clouds-ab3c258e0b58dc8354ebb57139827a23dcf3849d14ee8c6795a67a7bcfde9fb4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r="55316" b="18101"/>
          <a:stretch/>
        </p:blipFill>
        <p:spPr bwMode="auto">
          <a:xfrm>
            <a:off x="6173469" y="1719824"/>
            <a:ext cx="4459035" cy="42231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567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9" b="13784"/>
          <a:stretch/>
        </p:blipFill>
        <p:spPr bwMode="auto">
          <a:xfrm>
            <a:off x="-4370" y="-4327"/>
            <a:ext cx="12196370" cy="513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986960" y="5575456"/>
            <a:ext cx="421807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Pull Request </a:t>
            </a:r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057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595300" y="5575456"/>
            <a:ext cx="3001398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Pull Request</a:t>
            </a:r>
            <a:endParaRPr lang="zh-CN" altLang="en-US" sz="4267" b="1" dirty="0">
              <a:solidFill>
                <a:srgbClr val="1C2B38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r="2857"/>
          <a:stretch/>
        </p:blipFill>
        <p:spPr>
          <a:xfrm>
            <a:off x="911424" y="620688"/>
            <a:ext cx="10297144" cy="4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84" y="339104"/>
            <a:ext cx="5676190" cy="30857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5800" y="3373781"/>
            <a:ext cx="6704762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1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962" y="332656"/>
            <a:ext cx="4899473" cy="26634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822" y="364926"/>
            <a:ext cx="5161786" cy="24160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368" y="4221088"/>
            <a:ext cx="5296776" cy="16822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541" y="4077072"/>
            <a:ext cx="5256584" cy="1919319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-96688" y="3429000"/>
            <a:ext cx="12432704" cy="0"/>
          </a:xfrm>
          <a:prstGeom prst="line">
            <a:avLst/>
          </a:prstGeom>
          <a:ln w="28575">
            <a:solidFill>
              <a:srgbClr val="4ED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6096000" y="-99392"/>
            <a:ext cx="0" cy="7056784"/>
          </a:xfrm>
          <a:prstGeom prst="line">
            <a:avLst/>
          </a:prstGeom>
          <a:ln w="28575">
            <a:solidFill>
              <a:srgbClr val="4ED1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开源之旅第一季：启程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85" y="829431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" y="829431"/>
            <a:ext cx="3097543" cy="2307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457268" y="3780400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开源之旅第二季：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4" descr="https://s1.51cto.com/images/201610/b169a87241609eb4ef13441faab4fb4455c7ac_b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33" y="3642178"/>
            <a:ext cx="3079137" cy="23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52" y="3642178"/>
            <a:ext cx="3097618" cy="231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83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6" name="AutoShape 275"/>
          <p:cNvSpPr>
            <a:spLocks noChangeAspect="1" noChangeArrowheads="1" noTextEdit="1"/>
          </p:cNvSpPr>
          <p:nvPr/>
        </p:nvSpPr>
        <p:spPr bwMode="auto">
          <a:xfrm>
            <a:off x="5641591" y="1712136"/>
            <a:ext cx="5746396" cy="444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对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团队协作课程的内容进行复习和总结；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编写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markdown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笔记，一个工作流一个 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md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文件。提交到自己的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仓库中。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689402" y="1642309"/>
            <a:ext cx="2296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Pull Request</a:t>
            </a:r>
            <a:endParaRPr lang="zh-CN" altLang="en-US" sz="32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://orig08.deviantart.net/9e94/f/2013/303/d/e/github___arc___wallpaper_by_cracksoldier-d6se2bp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5" t="23268" r="32328" b="21014"/>
          <a:stretch/>
        </p:blipFill>
        <p:spPr bwMode="auto">
          <a:xfrm>
            <a:off x="6103055" y="1642309"/>
            <a:ext cx="4313425" cy="42484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4310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B2G9groIQAA0MZ0.pn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84"/>
            <a:ext cx="12192000" cy="515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031"/>
          <p:cNvSpPr txBox="1"/>
          <p:nvPr/>
        </p:nvSpPr>
        <p:spPr>
          <a:xfrm>
            <a:off x="3583129" y="5301208"/>
            <a:ext cx="502573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5333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开源之旅</a:t>
            </a:r>
          </a:p>
        </p:txBody>
      </p:sp>
      <p:sp>
        <p:nvSpPr>
          <p:cNvPr id="4" name="矩形 3"/>
          <p:cNvSpPr/>
          <p:nvPr/>
        </p:nvSpPr>
        <p:spPr>
          <a:xfrm>
            <a:off x="3260352" y="6279703"/>
            <a:ext cx="5687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第五季 开源项目（一）</a:t>
            </a:r>
          </a:p>
        </p:txBody>
      </p:sp>
    </p:spTree>
    <p:extLst>
      <p:ext uri="{BB962C8B-B14F-4D97-AF65-F5344CB8AC3E}">
        <p14:creationId xmlns:p14="http://schemas.microsoft.com/office/powerpoint/2010/main" val="74514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62720" y="967653"/>
            <a:ext cx="70180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开源之旅第三季：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 </a:t>
            </a:r>
            <a:r>
              <a:rPr lang="en-US" altLang="zh-CN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 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2" y="829431"/>
            <a:ext cx="3084589" cy="2324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9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316562" y="5222238"/>
            <a:ext cx="10914036" cy="75645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609060" y="5373216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Github </a:t>
            </a:r>
            <a:r>
              <a:rPr lang="zh-CN" altLang="en-US" sz="2400" b="1" dirty="0">
                <a:solidFill>
                  <a:srgbClr val="1C2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开源社区之旅</a:t>
            </a:r>
          </a:p>
        </p:txBody>
      </p:sp>
      <p:grpSp>
        <p:nvGrpSpPr>
          <p:cNvPr id="7271" name="组合 7270"/>
          <p:cNvGrpSpPr/>
          <p:nvPr/>
        </p:nvGrpSpPr>
        <p:grpSpPr>
          <a:xfrm>
            <a:off x="892172" y="1470557"/>
            <a:ext cx="9775683" cy="2975946"/>
            <a:chOff x="672666" y="1143001"/>
            <a:chExt cx="7818902" cy="2447924"/>
          </a:xfrm>
        </p:grpSpPr>
        <p:grpSp>
          <p:nvGrpSpPr>
            <p:cNvPr id="7269" name="组合 7268"/>
            <p:cNvGrpSpPr>
              <a:grpSpLocks noChangeAspect="1"/>
            </p:cNvGrpSpPr>
            <p:nvPr/>
          </p:nvGrpSpPr>
          <p:grpSpPr>
            <a:xfrm>
              <a:off x="672666" y="1143001"/>
              <a:ext cx="7798668" cy="2447924"/>
              <a:chOff x="237421" y="3257551"/>
              <a:chExt cx="4565698" cy="1433127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237421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Rectangle 7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2289808" y="3916678"/>
                <a:ext cx="1025443" cy="11346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1256858" y="3257551"/>
                <a:ext cx="444409" cy="252869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82" name="Rectangle 45"/>
              <p:cNvSpPr>
                <a:spLocks noChangeArrowheads="1"/>
              </p:cNvSpPr>
              <p:nvPr/>
            </p:nvSpPr>
            <p:spPr bwMode="auto">
              <a:xfrm>
                <a:off x="2457963" y="4439430"/>
                <a:ext cx="444409" cy="251248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93" name="Rectangle 56"/>
              <p:cNvSpPr>
                <a:spLocks noChangeArrowheads="1"/>
              </p:cNvSpPr>
              <p:nvPr/>
            </p:nvSpPr>
            <p:spPr bwMode="auto">
              <a:xfrm>
                <a:off x="3456381" y="3257551"/>
                <a:ext cx="442907" cy="252869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26" name="Rectangle 89"/>
              <p:cNvSpPr>
                <a:spLocks noChangeArrowheads="1"/>
              </p:cNvSpPr>
              <p:nvPr/>
            </p:nvSpPr>
            <p:spPr bwMode="auto">
              <a:xfrm>
                <a:off x="4364716" y="4429905"/>
                <a:ext cx="438403" cy="251248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68" name="组合 7267"/>
              <p:cNvGrpSpPr/>
              <p:nvPr/>
            </p:nvGrpSpPr>
            <p:grpSpPr>
              <a:xfrm>
                <a:off x="523875" y="3355410"/>
                <a:ext cx="732983" cy="519727"/>
                <a:chOff x="523875" y="3383985"/>
                <a:chExt cx="732983" cy="519727"/>
              </a:xfrm>
            </p:grpSpPr>
            <p:cxnSp>
              <p:nvCxnSpPr>
                <p:cNvPr id="7262" name="直接连接符 726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67" name="直接连接符 7266"/>
                <p:cNvCxnSpPr>
                  <a:endCxn id="19" idx="1"/>
                </p:cNvCxnSpPr>
                <p:nvPr/>
              </p:nvCxnSpPr>
              <p:spPr>
                <a:xfrm>
                  <a:off x="895350" y="3383985"/>
                  <a:ext cx="361508" cy="1"/>
                </a:xfrm>
                <a:prstGeom prst="line">
                  <a:avLst/>
                </a:prstGeom>
                <a:ln w="28575">
                  <a:solidFill>
                    <a:srgbClr val="FF67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6"/>
              <p:cNvSpPr>
                <a:spLocks noChangeArrowheads="1"/>
              </p:cNvSpPr>
              <p:nvPr/>
            </p:nvSpPr>
            <p:spPr bwMode="auto">
              <a:xfrm>
                <a:off x="1262864" y="3916678"/>
                <a:ext cx="1026944" cy="113467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flipH="1">
                <a:off x="3311448" y="3916678"/>
                <a:ext cx="1025443" cy="113467"/>
              </a:xfrm>
              <a:custGeom>
                <a:avLst/>
                <a:gdLst>
                  <a:gd name="T0" fmla="*/ 176 w 176"/>
                  <a:gd name="T1" fmla="*/ 0 h 18"/>
                  <a:gd name="T2" fmla="*/ 176 w 176"/>
                  <a:gd name="T3" fmla="*/ 18 h 18"/>
                  <a:gd name="T4" fmla="*/ 4 w 176"/>
                  <a:gd name="T5" fmla="*/ 18 h 18"/>
                  <a:gd name="T6" fmla="*/ 0 w 176"/>
                  <a:gd name="T7" fmla="*/ 9 h 18"/>
                  <a:gd name="T8" fmla="*/ 4 w 176"/>
                  <a:gd name="T9" fmla="*/ 0 h 18"/>
                  <a:gd name="T10" fmla="*/ 176 w 176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8">
                    <a:moveTo>
                      <a:pt x="176" y="0"/>
                    </a:moveTo>
                    <a:cubicBezTo>
                      <a:pt x="176" y="18"/>
                      <a:pt x="176" y="18"/>
                      <a:pt x="176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8"/>
                      <a:pt x="0" y="14"/>
                      <a:pt x="0" y="9"/>
                    </a:cubicBezTo>
                    <a:cubicBezTo>
                      <a:pt x="0" y="4"/>
                      <a:pt x="2" y="0"/>
                      <a:pt x="4" y="0"/>
                    </a:cubicBezTo>
                    <a:cubicBezTo>
                      <a:pt x="176" y="0"/>
                      <a:pt x="176" y="0"/>
                      <a:pt x="176" y="0"/>
                    </a:cubicBezTo>
                  </a:path>
                </a:pathLst>
              </a:custGeom>
              <a:solidFill>
                <a:srgbClr val="464F5A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751752" y="3383985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6" name="直接连接符 135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FFC54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/>
              <p:cNvGrpSpPr/>
              <p:nvPr/>
            </p:nvGrpSpPr>
            <p:grpSpPr>
              <a:xfrm flipV="1">
                <a:off x="1747742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39" name="直接连接符 138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1C2B38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/>
              <p:cNvGrpSpPr/>
              <p:nvPr/>
            </p:nvGrpSpPr>
            <p:grpSpPr>
              <a:xfrm flipV="1">
                <a:off x="3631733" y="4073902"/>
                <a:ext cx="732983" cy="491152"/>
                <a:chOff x="523875" y="3412560"/>
                <a:chExt cx="732983" cy="491152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flipV="1">
                  <a:off x="523875" y="3412560"/>
                  <a:ext cx="371475" cy="491152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895350" y="3412560"/>
                  <a:ext cx="361508" cy="1"/>
                </a:xfrm>
                <a:prstGeom prst="line">
                  <a:avLst/>
                </a:prstGeom>
                <a:ln w="28575">
                  <a:solidFill>
                    <a:srgbClr val="464F5A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70" name="TextBox 7269"/>
            <p:cNvSpPr txBox="1"/>
            <p:nvPr/>
          </p:nvSpPr>
          <p:spPr>
            <a:xfrm>
              <a:off x="238013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112240" y="1171576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418284" y="3186273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7672439" y="3167224"/>
              <a:ext cx="819129" cy="379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STEP </a:t>
              </a:r>
              <a:r>
                <a:rPr lang="en-US" altLang="zh-CN" sz="2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2920222" y="1995650"/>
            <a:ext cx="199066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FC611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启程</a:t>
            </a:r>
          </a:p>
        </p:txBody>
      </p:sp>
      <p:sp>
        <p:nvSpPr>
          <p:cNvPr id="39" name="矩形 38"/>
          <p:cNvSpPr/>
          <p:nvPr/>
        </p:nvSpPr>
        <p:spPr>
          <a:xfrm>
            <a:off x="7662966" y="2032897"/>
            <a:ext cx="1826351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FFC543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1867" dirty="0">
                <a:solidFill>
                  <a:srgbClr val="FFC543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867" dirty="0">
                <a:solidFill>
                  <a:srgbClr val="FFC5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</a:p>
        </p:txBody>
      </p:sp>
      <p:sp>
        <p:nvSpPr>
          <p:cNvPr id="40" name="矩形 39"/>
          <p:cNvSpPr/>
          <p:nvPr/>
        </p:nvSpPr>
        <p:spPr>
          <a:xfrm>
            <a:off x="5505819" y="4461242"/>
            <a:ext cx="181603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67" dirty="0" err="1">
                <a:solidFill>
                  <a:srgbClr val="1C2B38"/>
                </a:solidFill>
                <a:ea typeface="微软雅黑" panose="020B0503020204020204" pitchFamily="34" charset="-122"/>
              </a:rPr>
              <a:t>MarkDown</a:t>
            </a:r>
            <a:endParaRPr lang="zh-CN" altLang="en-US" sz="1867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598574" y="4433139"/>
            <a:ext cx="187194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7" dirty="0">
                <a:solidFill>
                  <a:srgbClr val="464F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  <p:sp>
        <p:nvSpPr>
          <p:cNvPr id="45" name="矩形 44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课程系列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807" y="3553722"/>
            <a:ext cx="443738" cy="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 flipH="1">
            <a:off x="6096000" y="2564904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54" name="圆角矩形 53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等腰三角形 54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97068" y="2564904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48" name="圆角矩形 47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6450603" y="2628848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28423" y="2624189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1005" y="629448"/>
            <a:ext cx="5349120" cy="1077218"/>
            <a:chOff x="2558254" y="691542"/>
            <a:chExt cx="4011840" cy="807913"/>
          </a:xfrm>
        </p:grpSpPr>
        <p:sp>
          <p:nvSpPr>
            <p:cNvPr id="2049" name="TextBox 2048"/>
            <p:cNvSpPr txBox="1"/>
            <p:nvPr/>
          </p:nvSpPr>
          <p:spPr>
            <a:xfrm>
              <a:off x="3106438" y="691542"/>
              <a:ext cx="2889206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400" b="1">
                  <a:solidFill>
                    <a:srgbClr val="1C2B38"/>
                  </a:solidFill>
                  <a:latin typeface="+mj-lt"/>
                  <a:ea typeface="微软雅黑" panose="020B0503020204020204" pitchFamily="34" charset="-122"/>
                </a:rPr>
                <a:t>内容安排</a:t>
              </a:r>
              <a:endParaRPr lang="zh-CN" altLang="en-US" sz="6400" b="1" dirty="0">
                <a:solidFill>
                  <a:srgbClr val="1C2B38"/>
                </a:solidFill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2558254" y="904761"/>
              <a:ext cx="491493" cy="404558"/>
              <a:chOff x="1928813" y="1763600"/>
              <a:chExt cx="1373188" cy="1130300"/>
            </a:xfrm>
          </p:grpSpPr>
          <p:sp>
            <p:nvSpPr>
              <p:cNvPr id="164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0" name="组合 169"/>
            <p:cNvGrpSpPr>
              <a:grpSpLocks noChangeAspect="1"/>
            </p:cNvGrpSpPr>
            <p:nvPr/>
          </p:nvGrpSpPr>
          <p:grpSpPr>
            <a:xfrm flipH="1">
              <a:off x="6078601" y="904761"/>
              <a:ext cx="491493" cy="404558"/>
              <a:chOff x="1928813" y="1763600"/>
              <a:chExt cx="1373188" cy="1130300"/>
            </a:xfrm>
          </p:grpSpPr>
          <p:sp>
            <p:nvSpPr>
              <p:cNvPr id="172" name="Rectangle 25"/>
              <p:cNvSpPr>
                <a:spLocks noChangeArrowheads="1"/>
              </p:cNvSpPr>
              <p:nvPr/>
            </p:nvSpPr>
            <p:spPr bwMode="auto">
              <a:xfrm>
                <a:off x="1928813" y="2747850"/>
                <a:ext cx="231775" cy="146050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Rectangle 26"/>
              <p:cNvSpPr>
                <a:spLocks noChangeArrowheads="1"/>
              </p:cNvSpPr>
              <p:nvPr/>
            </p:nvSpPr>
            <p:spPr bwMode="auto">
              <a:xfrm>
                <a:off x="2160588" y="2473212"/>
                <a:ext cx="223838" cy="420687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Rectangle 27"/>
              <p:cNvSpPr>
                <a:spLocks noChangeArrowheads="1"/>
              </p:cNvSpPr>
              <p:nvPr/>
            </p:nvSpPr>
            <p:spPr bwMode="auto">
              <a:xfrm>
                <a:off x="2384425" y="2060462"/>
                <a:ext cx="231775" cy="833437"/>
              </a:xfrm>
              <a:prstGeom prst="rect">
                <a:avLst/>
              </a:prstGeom>
              <a:solidFill>
                <a:srgbClr val="464F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Rectangle 28"/>
              <p:cNvSpPr>
                <a:spLocks noChangeArrowheads="1"/>
              </p:cNvSpPr>
              <p:nvPr/>
            </p:nvSpPr>
            <p:spPr bwMode="auto">
              <a:xfrm>
                <a:off x="2616200" y="1763600"/>
                <a:ext cx="230188" cy="1130300"/>
              </a:xfrm>
              <a:prstGeom prst="rect">
                <a:avLst/>
              </a:prstGeom>
              <a:solidFill>
                <a:srgbClr val="1C2B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Rectangle 29"/>
              <p:cNvSpPr>
                <a:spLocks noChangeArrowheads="1"/>
              </p:cNvSpPr>
              <p:nvPr/>
            </p:nvSpPr>
            <p:spPr bwMode="auto">
              <a:xfrm>
                <a:off x="2846388" y="2406537"/>
                <a:ext cx="225425" cy="487362"/>
              </a:xfrm>
              <a:prstGeom prst="rect">
                <a:avLst/>
              </a:prstGeom>
              <a:solidFill>
                <a:srgbClr val="FFC5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>
                <a:off x="3071813" y="2692287"/>
                <a:ext cx="230188" cy="201612"/>
              </a:xfrm>
              <a:prstGeom prst="rect">
                <a:avLst/>
              </a:prstGeom>
              <a:solidFill>
                <a:srgbClr val="FC6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1830871" y="282010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课程说明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016420" y="282010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集中式工作流</a:t>
            </a:r>
          </a:p>
        </p:txBody>
      </p:sp>
      <p:grpSp>
        <p:nvGrpSpPr>
          <p:cNvPr id="40" name="组合 39"/>
          <p:cNvGrpSpPr/>
          <p:nvPr/>
        </p:nvGrpSpPr>
        <p:grpSpPr>
          <a:xfrm flipH="1">
            <a:off x="6096000" y="5350276"/>
            <a:ext cx="5202981" cy="1144365"/>
            <a:chOff x="258284" y="2211771"/>
            <a:chExt cx="3902236" cy="858274"/>
          </a:xfrm>
          <a:solidFill>
            <a:srgbClr val="FFC543"/>
          </a:solidFill>
        </p:grpSpPr>
        <p:sp>
          <p:nvSpPr>
            <p:cNvPr id="41" name="圆角矩形 40"/>
            <p:cNvSpPr/>
            <p:nvPr/>
          </p:nvSpPr>
          <p:spPr>
            <a:xfrm>
              <a:off x="258284" y="2211771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rot="5400000">
              <a:off x="3945636" y="2514600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 flipH="1">
            <a:off x="6096000" y="3952661"/>
            <a:ext cx="5202981" cy="1144365"/>
            <a:chOff x="258284" y="2184339"/>
            <a:chExt cx="3902236" cy="858274"/>
          </a:xfrm>
          <a:solidFill>
            <a:srgbClr val="1C2B38"/>
          </a:solidFill>
        </p:grpSpPr>
        <p:sp>
          <p:nvSpPr>
            <p:cNvPr id="56" name="圆角矩形 55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1C2B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57" name="等腰三角形 56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7068" y="5350276"/>
            <a:ext cx="5202981" cy="1144365"/>
            <a:chOff x="258284" y="2184339"/>
            <a:chExt cx="3902236" cy="858274"/>
          </a:xfrm>
          <a:solidFill>
            <a:srgbClr val="464F5A"/>
          </a:solidFill>
        </p:grpSpPr>
        <p:sp>
          <p:nvSpPr>
            <p:cNvPr id="59" name="圆角矩形 58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7068" y="3952661"/>
            <a:ext cx="5202981" cy="1144365"/>
            <a:chOff x="258284" y="2184339"/>
            <a:chExt cx="3902236" cy="858274"/>
          </a:xfrm>
        </p:grpSpPr>
        <p:sp>
          <p:nvSpPr>
            <p:cNvPr id="62" name="圆角矩形 61"/>
            <p:cNvSpPr/>
            <p:nvPr/>
          </p:nvSpPr>
          <p:spPr>
            <a:xfrm>
              <a:off x="258284" y="2184339"/>
              <a:ext cx="3646204" cy="858274"/>
            </a:xfrm>
            <a:prstGeom prst="roundRect">
              <a:avLst>
                <a:gd name="adj" fmla="val 10275"/>
              </a:avLst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45636" y="2487168"/>
              <a:ext cx="173736" cy="256032"/>
            </a:xfrm>
            <a:prstGeom prst="triangl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Line 21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5" name="Line 22"/>
          <p:cNvSpPr>
            <a:spLocks noChangeShapeType="1"/>
          </p:cNvSpPr>
          <p:nvPr/>
        </p:nvSpPr>
        <p:spPr bwMode="auto">
          <a:xfrm flipH="1">
            <a:off x="2022910" y="44852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6" name="TextBox 2067"/>
          <p:cNvSpPr txBox="1"/>
          <p:nvPr/>
        </p:nvSpPr>
        <p:spPr>
          <a:xfrm flipH="1">
            <a:off x="4526102" y="4012612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7" name="TextBox 136"/>
          <p:cNvSpPr txBox="1"/>
          <p:nvPr/>
        </p:nvSpPr>
        <p:spPr>
          <a:xfrm>
            <a:off x="6449220" y="4012612"/>
            <a:ext cx="1148268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8" name="TextBox 137"/>
          <p:cNvSpPr txBox="1"/>
          <p:nvPr/>
        </p:nvSpPr>
        <p:spPr>
          <a:xfrm>
            <a:off x="6450603" y="5414220"/>
            <a:ext cx="114826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9" name="TextBox 138"/>
          <p:cNvSpPr txBox="1"/>
          <p:nvPr/>
        </p:nvSpPr>
        <p:spPr>
          <a:xfrm>
            <a:off x="4528423" y="5409561"/>
            <a:ext cx="112155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67" b="1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5867" b="1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215320" y="4221292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功能分支工作流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372830" y="5605474"/>
            <a:ext cx="27422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Forking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工作流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761060" y="5605474"/>
            <a:ext cx="31575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Pull Request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73" name="矩形 72"/>
          <p:cNvSpPr/>
          <p:nvPr/>
        </p:nvSpPr>
        <p:spPr>
          <a:xfrm>
            <a:off x="7975545" y="4211930"/>
            <a:ext cx="27286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Gitflow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工作流</a:t>
            </a:r>
          </a:p>
        </p:txBody>
      </p:sp>
    </p:spTree>
    <p:extLst>
      <p:ext uri="{BB962C8B-B14F-4D97-AF65-F5344CB8AC3E}">
        <p14:creationId xmlns:p14="http://schemas.microsoft.com/office/powerpoint/2010/main" val="36350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课程资料</a:t>
            </a:r>
            <a:endParaRPr lang="zh-CN" altLang="en-US" sz="2667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37307" y="5455826"/>
            <a:ext cx="8717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0070C0"/>
                </a:solidFill>
              </a:rPr>
              <a:t>https://github.com/wangding/courses/tree/master/github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440" y="653032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4231281" cy="102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阅读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工作流指南；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sp>
        <p:nvSpPr>
          <p:cNvPr id="185" name="TextBox 6"/>
          <p:cNvSpPr txBox="1"/>
          <p:nvPr/>
        </p:nvSpPr>
        <p:spPr>
          <a:xfrm>
            <a:off x="1719347" y="164230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了解工作流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10" name="Picture 2" descr="https://git-for-windows.github.io/img/gwindow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772816"/>
            <a:ext cx="3096344" cy="3096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helpnetsecurity.com/wp-content/uploads/2016/06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b="13314"/>
          <a:stretch/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363794" y="5575456"/>
            <a:ext cx="346441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267" b="1" dirty="0">
                <a:solidFill>
                  <a:srgbClr val="1C2B38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集中式工作流</a:t>
            </a:r>
          </a:p>
        </p:txBody>
      </p:sp>
    </p:spTree>
    <p:extLst>
      <p:ext uri="{BB962C8B-B14F-4D97-AF65-F5344CB8AC3E}">
        <p14:creationId xmlns:p14="http://schemas.microsoft.com/office/powerpoint/2010/main" val="32724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717854" y="2764790"/>
            <a:ext cx="5450154" cy="3046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要求：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在自己的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Github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账户下创建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邀请同学或同事，把他们加到 </a:t>
            </a:r>
            <a:r>
              <a:rPr lang="en-US" altLang="zh-CN" sz="2133" dirty="0" err="1">
                <a:solidFill>
                  <a:srgbClr val="1C2B38"/>
                </a:solidFill>
                <a:ea typeface="微软雅黑" panose="020B0503020204020204" pitchFamily="34" charset="-122"/>
              </a:rPr>
              <a:t>git</a:t>
            </a:r>
            <a:r>
              <a:rPr lang="en-US" altLang="zh-CN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-demo </a:t>
            </a: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仓库，成为协作者；</a:t>
            </a:r>
            <a:endParaRPr lang="en-US" altLang="zh-CN" sz="2133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zh-CN" altLang="en-US" sz="2133" dirty="0">
                <a:solidFill>
                  <a:srgbClr val="1C2B38"/>
                </a:solidFill>
                <a:ea typeface="微软雅黑" panose="020B0503020204020204" pitchFamily="34" charset="-122"/>
              </a:rPr>
              <a:t>跟同学或同事一起练习集中式工作流；</a:t>
            </a:r>
          </a:p>
        </p:txBody>
      </p:sp>
      <p:sp>
        <p:nvSpPr>
          <p:cNvPr id="185" name="TextBox 6"/>
          <p:cNvSpPr txBox="1"/>
          <p:nvPr/>
        </p:nvSpPr>
        <p:spPr>
          <a:xfrm>
            <a:off x="1514164" y="164230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C2B38"/>
                </a:solidFill>
                <a:ea typeface="微软雅黑" panose="020B0503020204020204" pitchFamily="34" charset="-122"/>
              </a:rPr>
              <a:t>集中式工作流</a:t>
            </a:r>
          </a:p>
        </p:txBody>
      </p:sp>
      <p:sp>
        <p:nvSpPr>
          <p:cNvPr id="52" name="矩形 51"/>
          <p:cNvSpPr/>
          <p:nvPr/>
        </p:nvSpPr>
        <p:spPr>
          <a:xfrm>
            <a:off x="377952" y="382016"/>
            <a:ext cx="207264" cy="609600"/>
          </a:xfrm>
          <a:prstGeom prst="rect">
            <a:avLst/>
          </a:prstGeom>
          <a:solidFill>
            <a:srgbClr val="FC611F"/>
          </a:solidFill>
          <a:ln>
            <a:solidFill>
              <a:srgbClr val="FC6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670560" y="382016"/>
            <a:ext cx="0" cy="6096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87691" y="440667"/>
            <a:ext cx="2827668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67" b="1" dirty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作业任务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2201" r="25719" b="13251"/>
          <a:stretch/>
        </p:blipFill>
        <p:spPr>
          <a:xfrm>
            <a:off x="6456040" y="1747838"/>
            <a:ext cx="4320480" cy="4202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375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16076</TotalTime>
  <Words>374</Words>
  <Application>Microsoft Office PowerPoint</Application>
  <PresentationFormat>宽屏</PresentationFormat>
  <Paragraphs>83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Arial Unicode MS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王顶</cp:lastModifiedBy>
  <cp:revision>246</cp:revision>
  <dcterms:created xsi:type="dcterms:W3CDTF">2016-08-24T11:19:54Z</dcterms:created>
  <dcterms:modified xsi:type="dcterms:W3CDTF">2017-02-20T00:49:36Z</dcterms:modified>
</cp:coreProperties>
</file>